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2" r:id="rId3"/>
    <p:sldId id="397" r:id="rId4"/>
    <p:sldId id="259" r:id="rId5"/>
    <p:sldId id="394" r:id="rId6"/>
    <p:sldId id="401" r:id="rId7"/>
    <p:sldId id="272" r:id="rId8"/>
    <p:sldId id="270" r:id="rId9"/>
    <p:sldId id="411" r:id="rId10"/>
    <p:sldId id="408" r:id="rId11"/>
    <p:sldId id="402" r:id="rId12"/>
    <p:sldId id="292" r:id="rId13"/>
    <p:sldId id="390" r:id="rId14"/>
    <p:sldId id="261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0E0"/>
    <a:srgbClr val="00DCFF"/>
    <a:srgbClr val="8A3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935"/>
    <p:restoredTop sz="94541"/>
  </p:normalViewPr>
  <p:slideViewPr>
    <p:cSldViewPr snapToGrid="0" snapToObjects="1" showGuides="1">
      <p:cViewPr varScale="1">
        <p:scale>
          <a:sx n="78" d="100"/>
          <a:sy n="78" d="100"/>
        </p:scale>
        <p:origin x="101" y="134"/>
      </p:cViewPr>
      <p:guideLst>
        <p:guide orient="horz" pos="2137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2738FD-821F-E74C-9593-8FE4A6672C20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C9C851-37EB-A24E-B569-6CA805C9CA9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39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9C851-37EB-A24E-B569-6CA805C9CA9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0323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C9C851-37EB-A24E-B569-6CA805C9CA9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3160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EFE3C5-F6D6-3A43-B4AB-0732088B30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913B5C-C57C-5A47-BDE4-755BB35A2C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B3633C-7C81-6541-B46A-3DBF9390B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F247A6-24C3-6E4F-853A-42FFD2DA8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8E9355-EC13-494E-AEDD-3413F6A82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6892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14312F-04B0-3145-9435-4E1C2AB2D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4BC53AE-C3E7-914F-B274-AD877CC50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14E729-A8FD-9C4F-B011-D971755D2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8F47A5-5E8E-0F44-A4E1-977D991D6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C3E00E-D836-3147-87C1-29FB59D4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193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40F7D8F-A76E-4D4F-BF3F-F51BA08AB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5D77ABD-D736-DC42-BB8E-A19949FB0A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768B3F-D123-6C40-AB64-660D910B9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4D665D-A9DF-9945-8A62-1C5EE86C8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BD36172-0FD2-4A4B-8BC4-05DE10399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975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5839B7-A6A7-0A41-B17F-EDC7A892E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D74E77-572D-D448-AA81-23F24FDC8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57400A-D679-E844-B8AD-23619E10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9E85AF-B076-EA43-9483-91721BA60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CE8EEE-1F17-C74F-BAD3-105E03781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1142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F51F5F-F60A-F842-BB02-7C737F521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A79289-EEDD-394C-A8FE-5D2823406A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B04F80-193E-2F40-96EB-7966116A5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D06B79-7798-D54D-A51A-002B3BA1B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9F4F05-03D3-634F-B35E-963F62101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337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153CD9-68E4-9447-8C84-2CA313298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6D6F016-0060-934B-A87F-837F8E28BA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FA38BA7-775A-6E42-9186-04FFCEBA3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09A185-B8F4-244F-B42D-0E5B0586D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D55BAB9-BD66-6649-B840-6A90CC83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E056126-FC60-044C-A9D4-1E5DAED05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2013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C051E4-7293-D749-8C1A-705AE57D3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7BBE60-FE33-8548-830E-AB334A299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72B096E-A6CA-294D-82B2-C42EC9B4C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708A680-C045-AF4F-97CF-088F162242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512F2B-2720-EB4E-B500-8D99DE550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56C218E-C010-5842-86FB-4D1A8306B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50F0108-D504-454F-AF32-9FB8EDC84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2720762-4A71-2A4B-BD2A-81EB3DD4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9119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3E1D03-B9B7-FB49-8386-41D86D7D1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D7DB603-C1EC-DD43-9E40-88D1721F9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6BD8A9-7407-5942-9D81-E6C6C9D7B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F3D6AA-BE9B-4E4C-B076-383ED0DB9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1293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89644B0-0F7B-574F-828E-F0D98295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523F6A0-747C-564F-86D3-A2DA413C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CFC9A1D-E0BC-C14D-B5D5-05D6E28E8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008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417A5B-32C8-D14E-87DA-F3286302A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B6284C-4B5E-4845-80FF-B01E5B0FA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99AFC9-D080-7E4F-B6D5-C0FC6E47F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CD4FF73-51DF-034D-9C7B-8BEC59616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61FC69A-2C28-9D47-81D2-ED10870D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49113F-B5B2-2941-9120-4DFC9B563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130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B26E0D-EF9C-7C4B-9ECF-650B277B9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EE77F52-83BC-9141-810E-FF6DCCE5D9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6E57C4-691C-7347-AE08-EEE818899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7CB6D27-6F16-E94D-97A1-C8D055BA0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E65650C-C8F6-864C-B9D8-012E363F1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72E03BE-0B13-7147-AD5C-4935F0A9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83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EB86BC-700B-6841-9166-240BB31E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FE3E8E8-19DE-734A-8689-E05A18AAD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93EB74-CB44-C24F-9BA0-68502E348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E2BC16-2E3A-334B-87CD-67F86A51D5D4}" type="datetimeFigureOut">
              <a:rPr lang="ru-RU" smtClean="0"/>
              <a:t>04.06.2019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1BCF74-B082-CB45-A033-0638C99CD6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CC670F-2561-C046-B372-19981968BA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68317-5568-154C-9155-D611E1CA5D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75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tiff"/><Relationship Id="rId5" Type="http://schemas.openxmlformats.org/officeDocument/2006/relationships/image" Target="../media/image13.png"/><Relationship Id="rId4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6.tif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C0E0"/>
            </a:gs>
            <a:gs pos="100000">
              <a:srgbClr val="0070C0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4">
            <a:extLst>
              <a:ext uri="{FF2B5EF4-FFF2-40B4-BE49-F238E27FC236}">
                <a16:creationId xmlns:a16="http://schemas.microsoft.com/office/drawing/2014/main" id="{362BDC50-D5AB-0447-BD2D-3B394C381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23" t="6174" r="34717" b="27649"/>
          <a:stretch/>
        </p:blipFill>
        <p:spPr>
          <a:xfrm flipH="1">
            <a:off x="2548647" y="544030"/>
            <a:ext cx="9643352" cy="630173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61B728-20CE-924F-943C-AE5A00E394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16434" b="15570"/>
          <a:stretch/>
        </p:blipFill>
        <p:spPr>
          <a:xfrm>
            <a:off x="0" y="2182588"/>
            <a:ext cx="12192000" cy="466317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71CAD69-4149-1E46-8FB2-DCFE761198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635" y="-204173"/>
            <a:ext cx="11982365" cy="561802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D23DC2-5BA2-504B-8C00-42EF2235FC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830" y="752475"/>
            <a:ext cx="4694374" cy="53530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3AA1279-7ABC-C24E-9B77-BFDDBD3684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6250" y="12234"/>
            <a:ext cx="6014145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69365" y="3384979"/>
            <a:ext cx="5581831" cy="2387600"/>
          </a:xfrm>
          <a:effectLst/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AvantGardeGothicCTT" pitchFamily="2" charset="0"/>
              </a:rPr>
              <a:t>ALPEN GOLD</a:t>
            </a:r>
            <a:r>
              <a:rPr lang="ru-RU" dirty="0">
                <a:solidFill>
                  <a:schemeClr val="bg1"/>
                </a:solidFill>
                <a:latin typeface="AvantGardeGothicCTT" pitchFamily="2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AvantGardeGothicCTT" pitchFamily="2" charset="0"/>
              </a:rPr>
            </a:br>
            <a:r>
              <a:rPr lang="en-US" dirty="0">
                <a:solidFill>
                  <a:schemeClr val="bg1"/>
                </a:solidFill>
                <a:latin typeface="AvantGardeGothicCTT" pitchFamily="2" charset="0"/>
              </a:rPr>
              <a:t>GOLD RUSH </a:t>
            </a:r>
            <a:endParaRPr lang="ru-RU" dirty="0">
              <a:solidFill>
                <a:schemeClr val="bg1"/>
              </a:solidFill>
              <a:latin typeface="AvantGardeGothicCTT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7217E7-BFE6-9C4B-941F-01FB30DD6D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0323" y="5748186"/>
            <a:ext cx="4062966" cy="1021454"/>
          </a:xfrm>
          <a:effectLst/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vantGardeGothicCTT" pitchFamily="2" charset="0"/>
              </a:rPr>
              <a:t>DIGITAL-</a:t>
            </a:r>
            <a:r>
              <a:rPr lang="ru-RU" dirty="0">
                <a:solidFill>
                  <a:schemeClr val="bg1"/>
                </a:solidFill>
                <a:latin typeface="AvantGardeGothicCTT" pitchFamily="2" charset="0"/>
              </a:rPr>
              <a:t>КАМПАНИЯ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59B3019-86D3-7642-9AFB-36FC828BA86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468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C0E0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481" y="242595"/>
            <a:ext cx="4825695" cy="869285"/>
          </a:xfrm>
        </p:spPr>
        <p:txBody>
          <a:bodyPr>
            <a:noAutofit/>
          </a:bodyPr>
          <a:lstStyle/>
          <a:p>
            <a:pPr algn="l"/>
            <a:r>
              <a:rPr lang="ru-RU" sz="4800" dirty="0">
                <a:solidFill>
                  <a:schemeClr val="bg1"/>
                </a:solidFill>
                <a:latin typeface="AvantGardeGothicCTT" pitchFamily="2" charset="0"/>
              </a:rPr>
              <a:t>ЭКОСИСТЕМА</a:t>
            </a: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852CC179-B60D-5547-BA07-5BA7082783B5}"/>
              </a:ext>
            </a:extLst>
          </p:cNvPr>
          <p:cNvSpPr/>
          <p:nvPr/>
        </p:nvSpPr>
        <p:spPr>
          <a:xfrm>
            <a:off x="9094569" y="2871964"/>
            <a:ext cx="1511559" cy="15115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50" dirty="0">
                <a:solidFill>
                  <a:srgbClr val="00C0E0"/>
                </a:solidFill>
                <a:latin typeface="AvantGardeGothicCTT" pitchFamily="2" charset="0"/>
              </a:rPr>
              <a:t>Регистрация на </a:t>
            </a:r>
            <a:r>
              <a:rPr lang="ru-RU" sz="1050" dirty="0" err="1">
                <a:solidFill>
                  <a:srgbClr val="00C0E0"/>
                </a:solidFill>
                <a:latin typeface="AvantGardeGothicCTT" pitchFamily="2" charset="0"/>
              </a:rPr>
              <a:t>промосайте</a:t>
            </a:r>
            <a:endParaRPr lang="ru-RU" sz="105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7AEBED5F-9C5D-2946-874B-930E551F05C4}"/>
              </a:ext>
            </a:extLst>
          </p:cNvPr>
          <p:cNvSpPr/>
          <p:nvPr/>
        </p:nvSpPr>
        <p:spPr>
          <a:xfrm>
            <a:off x="1303714" y="2384774"/>
            <a:ext cx="2220685" cy="87707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AvantGardeGothicCTT" pitchFamily="2" charset="0"/>
              </a:rPr>
              <a:t>ПРОМОПОСТЫ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BF3C802-11EB-794D-A1A2-2416BF4A7880}"/>
              </a:ext>
            </a:extLst>
          </p:cNvPr>
          <p:cNvSpPr/>
          <p:nvPr/>
        </p:nvSpPr>
        <p:spPr>
          <a:xfrm>
            <a:off x="1303715" y="4028045"/>
            <a:ext cx="2220685" cy="87707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AvantGardeGothicCTT" pitchFamily="2" charset="0"/>
              </a:rPr>
              <a:t>ИНТЕРНЕТ ПЛОЩАДКИ</a:t>
            </a: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823B0175-AB93-F048-A219-87C52B172525}"/>
              </a:ext>
            </a:extLst>
          </p:cNvPr>
          <p:cNvCxnSpPr>
            <a:cxnSpLocks/>
            <a:stCxn id="14" idx="3"/>
            <a:endCxn id="20" idx="1"/>
          </p:cNvCxnSpPr>
          <p:nvPr/>
        </p:nvCxnSpPr>
        <p:spPr>
          <a:xfrm flipV="1">
            <a:off x="3524400" y="3627744"/>
            <a:ext cx="2699419" cy="83884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A49DE6BD-F6C8-194A-B91F-E66EA3B20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F0C76217-158B-D14C-B387-BCA7650D0D6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3524399" y="2823313"/>
            <a:ext cx="2699420" cy="80443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9F5C62C4-E901-B743-9D86-2B924E89E576}"/>
              </a:ext>
            </a:extLst>
          </p:cNvPr>
          <p:cNvCxnSpPr>
            <a:cxnSpLocks/>
          </p:cNvCxnSpPr>
          <p:nvPr/>
        </p:nvCxnSpPr>
        <p:spPr>
          <a:xfrm>
            <a:off x="8444504" y="3627744"/>
            <a:ext cx="650065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75322F2F-7D44-45E6-A5E0-B1F6696A90A5}"/>
              </a:ext>
            </a:extLst>
          </p:cNvPr>
          <p:cNvSpPr/>
          <p:nvPr/>
        </p:nvSpPr>
        <p:spPr>
          <a:xfrm>
            <a:off x="6223819" y="3189205"/>
            <a:ext cx="2220685" cy="87707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AvantGardeGothicCTT" pitchFamily="2" charset="0"/>
              </a:rPr>
              <a:t>Бонусный Альпен </a:t>
            </a:r>
            <a:r>
              <a:rPr lang="ru-RU" sz="2000" dirty="0" err="1">
                <a:latin typeface="AvantGardeGothicCTT" pitchFamily="2" charset="0"/>
              </a:rPr>
              <a:t>Коин</a:t>
            </a:r>
            <a:endParaRPr lang="ru-RU" sz="2000" dirty="0">
              <a:latin typeface="AvantGardeGothicCT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506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DCFF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4469" y="2929760"/>
            <a:ext cx="7682576" cy="2389239"/>
          </a:xfrm>
        </p:spPr>
        <p:txBody>
          <a:bodyPr>
            <a:noAutofit/>
          </a:bodyPr>
          <a:lstStyle/>
          <a:p>
            <a:r>
              <a:rPr lang="ru-RU" sz="8800" dirty="0">
                <a:solidFill>
                  <a:schemeClr val="bg1"/>
                </a:solidFill>
                <a:latin typeface="AvantGardeGothicCTT" pitchFamily="2" charset="0"/>
              </a:rPr>
              <a:t>ЗОЛОТАЯ ЛИХОРАДКА В МЕТРО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47559AC-FA18-D946-97B1-5DBDE0AB7A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763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346844A-7E86-4743-88A0-71DB11B210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52002" t="3543" r="3471"/>
          <a:stretch/>
        </p:blipFill>
        <p:spPr>
          <a:xfrm>
            <a:off x="6572250" y="0"/>
            <a:ext cx="561975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899" y="-20945"/>
            <a:ext cx="7947661" cy="1811698"/>
          </a:xfrm>
        </p:spPr>
        <p:txBody>
          <a:bodyPr>
            <a:noAutofit/>
          </a:bodyPr>
          <a:lstStyle/>
          <a:p>
            <a:pPr algn="l"/>
            <a:r>
              <a:rPr lang="ru-RU" sz="4000" dirty="0">
                <a:solidFill>
                  <a:srgbClr val="00C0E0"/>
                </a:solidFill>
                <a:latin typeface="AvantGardeGothicCTT" pitchFamily="2" charset="0"/>
              </a:rPr>
              <a:t>ЗОЛОТАЯ ЛИХОРАДКА </a:t>
            </a:r>
            <a:br>
              <a:rPr lang="ru-RU" sz="4000" dirty="0">
                <a:solidFill>
                  <a:srgbClr val="00C0E0"/>
                </a:solidFill>
                <a:latin typeface="AvantGardeGothicCTT" pitchFamily="2" charset="0"/>
              </a:rPr>
            </a:br>
            <a:r>
              <a:rPr lang="ru-RU" sz="4000" dirty="0">
                <a:solidFill>
                  <a:srgbClr val="00C0E0"/>
                </a:solidFill>
                <a:latin typeface="AvantGardeGothicCTT" pitchFamily="2" charset="0"/>
              </a:rPr>
              <a:t>В МЕТРО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F6BA3C1-89CA-B54D-9A78-4B8467FCAF4B}"/>
              </a:ext>
            </a:extLst>
          </p:cNvPr>
          <p:cNvSpPr txBox="1">
            <a:spLocks/>
          </p:cNvSpPr>
          <p:nvPr/>
        </p:nvSpPr>
        <p:spPr>
          <a:xfrm>
            <a:off x="326653" y="2124522"/>
            <a:ext cx="6276870" cy="421106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400" dirty="0">
                <a:solidFill>
                  <a:srgbClr val="00C0E0"/>
                </a:solidFill>
                <a:latin typeface="AvantGardeGothicCTT" pitchFamily="2" charset="0"/>
              </a:rPr>
              <a:t>Чтобы подключиться к интернету в метро, нужно посмотреть рекламу. Пропустить рекламу невозможно. Часто бренды создают мини-игры на 5-15 секунд, чтобы вовлечь пользователя. </a:t>
            </a:r>
          </a:p>
          <a:p>
            <a:pPr algn="l"/>
            <a:endParaRPr lang="ru-RU" sz="2400" dirty="0">
              <a:solidFill>
                <a:srgbClr val="00C0E0"/>
              </a:solidFill>
              <a:latin typeface="AvantGardeGothicCTT" pitchFamily="2" charset="0"/>
            </a:endParaRPr>
          </a:p>
          <a:p>
            <a:pPr algn="l"/>
            <a:r>
              <a:rPr lang="ru-RU" sz="2400" dirty="0">
                <a:solidFill>
                  <a:srgbClr val="00C0E0"/>
                </a:solidFill>
                <a:latin typeface="AvantGardeGothicCTT" pitchFamily="2" charset="0"/>
              </a:rPr>
              <a:t>Мы сделаем мини-игру, в которой пользователю нужно </a:t>
            </a:r>
            <a:r>
              <a:rPr lang="ru-RU" sz="2400" dirty="0" err="1">
                <a:solidFill>
                  <a:srgbClr val="00C0E0"/>
                </a:solidFill>
                <a:latin typeface="AvantGardeGothicCTT" pitchFamily="2" charset="0"/>
              </a:rPr>
              <a:t>тапнуть</a:t>
            </a:r>
            <a:r>
              <a:rPr lang="ru-RU" sz="2400" dirty="0">
                <a:solidFill>
                  <a:srgbClr val="00C0E0"/>
                </a:solidFill>
                <a:latin typeface="AvantGardeGothicCTT" pitchFamily="2" charset="0"/>
              </a:rPr>
              <a:t> на один из сундуков, чтобы отыскать </a:t>
            </a:r>
            <a:r>
              <a:rPr lang="ru-RU" sz="2400" dirty="0" err="1">
                <a:solidFill>
                  <a:srgbClr val="00C0E0"/>
                </a:solidFill>
                <a:latin typeface="AvantGardeGothicCTT" pitchFamily="2" charset="0"/>
              </a:rPr>
              <a:t>коин</a:t>
            </a:r>
            <a:r>
              <a:rPr lang="ru-RU" sz="2400" dirty="0">
                <a:solidFill>
                  <a:srgbClr val="00C0E0"/>
                </a:solidFill>
                <a:latin typeface="AvantGardeGothicCTT" pitchFamily="2" charset="0"/>
              </a:rPr>
              <a:t>. Если ему повезет, и сундук будет «полон», он сможет зарегистрироваться на промо-сайте и получить </a:t>
            </a:r>
            <a:r>
              <a:rPr lang="ru-RU" sz="2400" dirty="0" err="1">
                <a:solidFill>
                  <a:srgbClr val="00C0E0"/>
                </a:solidFill>
                <a:latin typeface="AvantGardeGothicCTT" pitchFamily="2" charset="0"/>
              </a:rPr>
              <a:t>коин</a:t>
            </a:r>
            <a:r>
              <a:rPr lang="ru-RU" sz="2400" dirty="0">
                <a:solidFill>
                  <a:srgbClr val="00C0E0"/>
                </a:solidFill>
                <a:latin typeface="AvantGardeGothicCTT" pitchFamily="2" charset="0"/>
              </a:rPr>
              <a:t>.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939DA2D-A08B-FD43-87B7-59A5EE1039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EE49C6-4F26-4C4E-876C-A7F3DFB5A9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598" r="7472"/>
          <a:stretch/>
        </p:blipFill>
        <p:spPr>
          <a:xfrm>
            <a:off x="8105335" y="788901"/>
            <a:ext cx="2588655" cy="542772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90C681C-A59D-7F46-838F-31D43F98E19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1742" r="32833"/>
          <a:stretch/>
        </p:blipFill>
        <p:spPr>
          <a:xfrm>
            <a:off x="7919305" y="409189"/>
            <a:ext cx="2956913" cy="626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621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C0E0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BBF3C802-11EB-794D-A1A2-2416BF4A7880}"/>
              </a:ext>
            </a:extLst>
          </p:cNvPr>
          <p:cNvSpPr/>
          <p:nvPr/>
        </p:nvSpPr>
        <p:spPr>
          <a:xfrm>
            <a:off x="1732502" y="3189205"/>
            <a:ext cx="2220685" cy="87707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AvantGardeGothicCTT" pitchFamily="2" charset="0"/>
              </a:rPr>
              <a:t>ИГРА В МЕТРО</a:t>
            </a:r>
          </a:p>
        </p:txBody>
      </p:sp>
      <p:cxnSp>
        <p:nvCxnSpPr>
          <p:cNvPr id="45" name="Прямая со стрелкой 44">
            <a:extLst>
              <a:ext uri="{FF2B5EF4-FFF2-40B4-BE49-F238E27FC236}">
                <a16:creationId xmlns:a16="http://schemas.microsoft.com/office/drawing/2014/main" id="{823B0175-AB93-F048-A219-87C52B172525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953187" y="3627744"/>
            <a:ext cx="1159989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Рисунок 56">
            <a:extLst>
              <a:ext uri="{FF2B5EF4-FFF2-40B4-BE49-F238E27FC236}">
                <a16:creationId xmlns:a16="http://schemas.microsoft.com/office/drawing/2014/main" id="{A49DE6BD-F6C8-194A-B91F-E66EA3B20C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sp>
        <p:nvSpPr>
          <p:cNvPr id="20" name="Заголовок 1">
            <a:extLst>
              <a:ext uri="{FF2B5EF4-FFF2-40B4-BE49-F238E27FC236}">
                <a16:creationId xmlns:a16="http://schemas.microsoft.com/office/drawing/2014/main" id="{F4F61871-9521-944E-9E9D-BCECFE652A47}"/>
              </a:ext>
            </a:extLst>
          </p:cNvPr>
          <p:cNvSpPr txBox="1">
            <a:spLocks/>
          </p:cNvSpPr>
          <p:nvPr/>
        </p:nvSpPr>
        <p:spPr>
          <a:xfrm>
            <a:off x="287481" y="242595"/>
            <a:ext cx="4825695" cy="8692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800">
                <a:solidFill>
                  <a:schemeClr val="bg1"/>
                </a:solidFill>
                <a:latin typeface="AvantGardeGothicCTT" pitchFamily="2" charset="0"/>
              </a:rPr>
              <a:t>ЭКОСИСТЕМА</a:t>
            </a:r>
            <a:endParaRPr lang="ru-RU" sz="4800" dirty="0">
              <a:solidFill>
                <a:schemeClr val="bg1"/>
              </a:solidFill>
              <a:latin typeface="AvantGardeGothicCTT" pitchFamily="2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35821492-B8A6-4456-A522-17C632FDF8F0}"/>
              </a:ext>
            </a:extLst>
          </p:cNvPr>
          <p:cNvSpPr/>
          <p:nvPr/>
        </p:nvSpPr>
        <p:spPr>
          <a:xfrm>
            <a:off x="8602956" y="2851939"/>
            <a:ext cx="1511559" cy="1511559"/>
          </a:xfrm>
          <a:prstGeom prst="ellipse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050" dirty="0">
                <a:solidFill>
                  <a:srgbClr val="00C0E0"/>
                </a:solidFill>
                <a:latin typeface="AvantGardeGothicCTT" pitchFamily="2" charset="0"/>
              </a:rPr>
              <a:t>Регистрация на </a:t>
            </a:r>
            <a:r>
              <a:rPr lang="ru-RU" sz="1050" dirty="0" err="1">
                <a:solidFill>
                  <a:srgbClr val="00C0E0"/>
                </a:solidFill>
                <a:latin typeface="AvantGardeGothicCTT" pitchFamily="2" charset="0"/>
              </a:rPr>
              <a:t>промосайте</a:t>
            </a:r>
            <a:endParaRPr lang="ru-RU" sz="105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5CFAA8A-7803-4DA9-BD23-9254B4EF720E}"/>
              </a:ext>
            </a:extLst>
          </p:cNvPr>
          <p:cNvSpPr/>
          <p:nvPr/>
        </p:nvSpPr>
        <p:spPr>
          <a:xfrm>
            <a:off x="5124027" y="3189206"/>
            <a:ext cx="2220685" cy="87707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>
                <a:latin typeface="AvantGardeGothicCTT" pitchFamily="2" charset="0"/>
              </a:rPr>
              <a:t>Бонусный Альпен </a:t>
            </a:r>
            <a:r>
              <a:rPr lang="ru-RU" sz="2000" dirty="0" err="1">
                <a:latin typeface="AvantGardeGothicCTT" pitchFamily="2" charset="0"/>
              </a:rPr>
              <a:t>Коин</a:t>
            </a:r>
            <a:endParaRPr lang="ru-RU" sz="2000" dirty="0">
              <a:latin typeface="AvantGardeGothicCTT" pitchFamily="2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3E7B43C9-6400-4C00-B920-C18BE508CD54}"/>
              </a:ext>
            </a:extLst>
          </p:cNvPr>
          <p:cNvCxnSpPr>
            <a:cxnSpLocks/>
          </p:cNvCxnSpPr>
          <p:nvPr/>
        </p:nvCxnSpPr>
        <p:spPr>
          <a:xfrm>
            <a:off x="7355563" y="3627742"/>
            <a:ext cx="1159989" cy="1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708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DCFF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4">
            <a:extLst>
              <a:ext uri="{FF2B5EF4-FFF2-40B4-BE49-F238E27FC236}">
                <a16:creationId xmlns:a16="http://schemas.microsoft.com/office/drawing/2014/main" id="{362BDC50-D5AB-0447-BD2D-3B394C3819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23" t="6174" r="34717" b="27649"/>
          <a:stretch/>
        </p:blipFill>
        <p:spPr>
          <a:xfrm flipH="1">
            <a:off x="2548647" y="544030"/>
            <a:ext cx="9643352" cy="630173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2DBACD55-3CB9-2448-ABD3-7A4D5F6408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16434" b="15570"/>
          <a:stretch/>
        </p:blipFill>
        <p:spPr>
          <a:xfrm>
            <a:off x="0" y="2182588"/>
            <a:ext cx="12192000" cy="4663177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71CAD69-4149-1E46-8FB2-DCFE761198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635" y="12235"/>
            <a:ext cx="11982365" cy="561802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13797" y="3774459"/>
            <a:ext cx="8513051" cy="2387600"/>
          </a:xfrm>
        </p:spPr>
        <p:txBody>
          <a:bodyPr>
            <a:normAutofit fontScale="90000"/>
          </a:bodyPr>
          <a:lstStyle/>
          <a:p>
            <a:r>
              <a:rPr lang="ru-RU" sz="13800" dirty="0">
                <a:solidFill>
                  <a:schemeClr val="bg1"/>
                </a:solidFill>
                <a:latin typeface="AvantGardeGothicCTT" pitchFamily="2" charset="0"/>
              </a:rPr>
              <a:t>СПАСИБО</a:t>
            </a:r>
            <a:endParaRPr lang="ru-RU" sz="19900" dirty="0">
              <a:solidFill>
                <a:schemeClr val="bg1"/>
              </a:solidFill>
              <a:latin typeface="AvantGardeGothicCT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476C03-DF03-7349-83D5-B0F79E388E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76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C0E0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AD22276-0644-8642-B78B-67BE164191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2126" y="-88222"/>
            <a:ext cx="4755283" cy="2811099"/>
          </a:xfrm>
          <a:prstGeom prst="rect">
            <a:avLst/>
          </a:prstGeom>
        </p:spPr>
      </p:pic>
      <p:pic>
        <p:nvPicPr>
          <p:cNvPr id="7" name="Picture 18">
            <a:extLst>
              <a:ext uri="{FF2B5EF4-FFF2-40B4-BE49-F238E27FC236}">
                <a16:creationId xmlns:a16="http://schemas.microsoft.com/office/drawing/2014/main" id="{80FB530D-9C1A-BD48-8D94-B8752EBCE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0102" y="1309640"/>
            <a:ext cx="4616549" cy="415049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61B728-20CE-924F-943C-AE5A00E394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t="16434" b="37075"/>
          <a:stretch/>
        </p:blipFill>
        <p:spPr>
          <a:xfrm>
            <a:off x="0" y="3669613"/>
            <a:ext cx="12192000" cy="3188387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854BBAB2-420D-A948-A60A-9120131330B9}"/>
              </a:ext>
            </a:extLst>
          </p:cNvPr>
          <p:cNvSpPr txBox="1">
            <a:spLocks/>
          </p:cNvSpPr>
          <p:nvPr/>
        </p:nvSpPr>
        <p:spPr>
          <a:xfrm>
            <a:off x="491024" y="405992"/>
            <a:ext cx="5706888" cy="14605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8800" dirty="0">
                <a:solidFill>
                  <a:schemeClr val="bg1"/>
                </a:solidFill>
                <a:latin typeface="AvantGardeGothicCTT" pitchFamily="2" charset="0"/>
              </a:rPr>
              <a:t>ПРОДУКТ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934E30B8-87BD-E445-B806-94CEC2E939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6710" y="1835173"/>
            <a:ext cx="6534150" cy="1494336"/>
          </a:xfrm>
        </p:spPr>
        <p:txBody>
          <a:bodyPr>
            <a:normAutofit/>
          </a:bodyPr>
          <a:lstStyle/>
          <a:p>
            <a:pPr algn="l"/>
            <a:r>
              <a:rPr lang="ru-RU" dirty="0">
                <a:solidFill>
                  <a:schemeClr val="bg1"/>
                </a:solidFill>
                <a:latin typeface="AvantGardeGothicCTT" pitchFamily="2" charset="0"/>
              </a:rPr>
              <a:t>Все линейки продуктов </a:t>
            </a:r>
            <a:r>
              <a:rPr lang="en-US" dirty="0">
                <a:solidFill>
                  <a:schemeClr val="bg1"/>
                </a:solidFill>
                <a:latin typeface="AvantGardeGothicCTT" pitchFamily="2" charset="0"/>
              </a:rPr>
              <a:t>Alpen Gold</a:t>
            </a:r>
            <a:r>
              <a:rPr lang="ru-RU" dirty="0">
                <a:solidFill>
                  <a:schemeClr val="bg1"/>
                </a:solidFill>
                <a:latin typeface="AvantGardeGothicCTT" pitchFamily="2" charset="0"/>
              </a:rPr>
              <a:t> 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5A0D34D4-6837-D84B-83C6-3278865D7E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024" y="2567940"/>
            <a:ext cx="5706888" cy="1460500"/>
          </a:xfrm>
        </p:spPr>
        <p:txBody>
          <a:bodyPr>
            <a:noAutofit/>
          </a:bodyPr>
          <a:lstStyle/>
          <a:p>
            <a:pPr algn="l"/>
            <a:r>
              <a:rPr lang="ru-RU" sz="8800" dirty="0">
                <a:solidFill>
                  <a:schemeClr val="bg1"/>
                </a:solidFill>
                <a:latin typeface="AvantGardeGothicCTT" pitchFamily="2" charset="0"/>
              </a:rPr>
              <a:t>ЗАДАЧА</a:t>
            </a:r>
          </a:p>
        </p:txBody>
      </p:sp>
      <p:sp>
        <p:nvSpPr>
          <p:cNvPr id="17" name="Подзаголовок 2">
            <a:extLst>
              <a:ext uri="{FF2B5EF4-FFF2-40B4-BE49-F238E27FC236}">
                <a16:creationId xmlns:a16="http://schemas.microsoft.com/office/drawing/2014/main" id="{1C31BBBF-4799-B94A-A877-D304435D5091}"/>
              </a:ext>
            </a:extLst>
          </p:cNvPr>
          <p:cNvSpPr txBox="1">
            <a:spLocks/>
          </p:cNvSpPr>
          <p:nvPr/>
        </p:nvSpPr>
        <p:spPr>
          <a:xfrm>
            <a:off x="491023" y="4152058"/>
            <a:ext cx="7136997" cy="149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solidFill>
                  <a:schemeClr val="bg1"/>
                </a:solidFill>
                <a:latin typeface="AvantGardeGothicCTT" pitchFamily="2" charset="0"/>
              </a:rPr>
              <a:t>Разработать </a:t>
            </a:r>
            <a:r>
              <a:rPr lang="en-US" dirty="0">
                <a:solidFill>
                  <a:schemeClr val="bg1"/>
                </a:solidFill>
                <a:latin typeface="AvantGardeGothicCTT" pitchFamily="2" charset="0"/>
              </a:rPr>
              <a:t>digital-</a:t>
            </a:r>
            <a:r>
              <a:rPr lang="ru-RU" dirty="0">
                <a:solidFill>
                  <a:schemeClr val="bg1"/>
                </a:solidFill>
                <a:latin typeface="AvantGardeGothicCTT" pitchFamily="2" charset="0"/>
              </a:rPr>
              <a:t>кампанию в поддержку национального промо </a:t>
            </a:r>
            <a:r>
              <a:rPr lang="en-US" dirty="0">
                <a:solidFill>
                  <a:schemeClr val="bg1"/>
                </a:solidFill>
                <a:latin typeface="AvantGardeGothicCTT" pitchFamily="2" charset="0"/>
              </a:rPr>
              <a:t>Gold Rush</a:t>
            </a:r>
            <a:endParaRPr lang="ru-RU" dirty="0">
              <a:solidFill>
                <a:schemeClr val="bg1"/>
              </a:solidFill>
              <a:latin typeface="AvantGardeGothicCT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BBF416E-B116-1F4E-87C8-BC2BE31F6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2237" y="3042678"/>
            <a:ext cx="7343303" cy="3897662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12D735CF-6FAE-B540-B968-D06BBDE653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65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4">
            <a:extLst>
              <a:ext uri="{FF2B5EF4-FFF2-40B4-BE49-F238E27FC236}">
                <a16:creationId xmlns:a16="http://schemas.microsoft.com/office/drawing/2014/main" id="{FF3CE3C8-D70F-2A44-92AE-28E3368E12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23" t="6174" r="34717" b="27649"/>
          <a:stretch/>
        </p:blipFill>
        <p:spPr>
          <a:xfrm flipH="1">
            <a:off x="6556443" y="3163043"/>
            <a:ext cx="5635556" cy="3682722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A3B7CFE4-7058-9D40-80FE-4DCA23796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944" y="430132"/>
            <a:ext cx="10515600" cy="1325563"/>
          </a:xfrm>
        </p:spPr>
        <p:txBody>
          <a:bodyPr>
            <a:normAutofit/>
          </a:bodyPr>
          <a:lstStyle/>
          <a:p>
            <a:r>
              <a:rPr lang="ru-RU" sz="7200" dirty="0">
                <a:solidFill>
                  <a:srgbClr val="00C0E0"/>
                </a:solidFill>
                <a:latin typeface="AvantGardeGothicCTT" pitchFamily="2" charset="0"/>
              </a:rPr>
              <a:t>ИНСАЙТ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5697B859-D28A-C448-9016-FCAE18514986}"/>
              </a:ext>
            </a:extLst>
          </p:cNvPr>
          <p:cNvSpPr txBox="1">
            <a:spLocks/>
          </p:cNvSpPr>
          <p:nvPr/>
        </p:nvSpPr>
        <p:spPr>
          <a:xfrm>
            <a:off x="476944" y="1901905"/>
            <a:ext cx="944077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3200" dirty="0">
                <a:solidFill>
                  <a:srgbClr val="00C0E0"/>
                </a:solidFill>
                <a:latin typeface="AvantGardeGothicCTT" pitchFamily="2" charset="0"/>
              </a:rPr>
              <a:t>Промо </a:t>
            </a:r>
            <a:r>
              <a:rPr lang="en-US" sz="3200" dirty="0">
                <a:solidFill>
                  <a:srgbClr val="00C0E0"/>
                </a:solidFill>
                <a:latin typeface="AvantGardeGothicCTT" pitchFamily="2" charset="0"/>
              </a:rPr>
              <a:t>Alpen Gold</a:t>
            </a:r>
            <a:r>
              <a:rPr lang="ru-RU" sz="3200" dirty="0">
                <a:solidFill>
                  <a:srgbClr val="00C0E0"/>
                </a:solidFill>
                <a:latin typeface="AvantGardeGothicCTT" pitchFamily="2" charset="0"/>
              </a:rPr>
              <a:t> – это</a:t>
            </a:r>
            <a:r>
              <a:rPr lang="en-US" sz="3200" dirty="0">
                <a:solidFill>
                  <a:srgbClr val="00C0E0"/>
                </a:solidFill>
                <a:latin typeface="AvantGardeGothicCTT" pitchFamily="2" charset="0"/>
              </a:rPr>
              <a:t> </a:t>
            </a:r>
            <a:r>
              <a:rPr lang="ru-RU" sz="3200" dirty="0">
                <a:solidFill>
                  <a:srgbClr val="00C0E0"/>
                </a:solidFill>
                <a:latin typeface="AvantGardeGothicCTT" pitchFamily="2" charset="0"/>
              </a:rPr>
              <a:t>крутое и масштабное событие, поэтому для его поддержки нужна </a:t>
            </a:r>
            <a:r>
              <a:rPr lang="en-US" sz="3200" dirty="0">
                <a:solidFill>
                  <a:srgbClr val="00C0E0"/>
                </a:solidFill>
                <a:latin typeface="AvantGardeGothicCTT" pitchFamily="2" charset="0"/>
              </a:rPr>
              <a:t>WOW</a:t>
            </a:r>
            <a:r>
              <a:rPr lang="ru-RU" sz="3200" dirty="0">
                <a:solidFill>
                  <a:srgbClr val="00C0E0"/>
                </a:solidFill>
                <a:latin typeface="AvantGardeGothicCTT" pitchFamily="2" charset="0"/>
              </a:rPr>
              <a:t>-активация, которая захватит всё: и онлайн, и офлайн каналы. </a:t>
            </a:r>
          </a:p>
          <a:p>
            <a:pPr marL="0" indent="0">
              <a:buNone/>
            </a:pPr>
            <a:endParaRPr lang="ru-RU" sz="200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B5ED91-8542-4140-AA60-4C5F2D0982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98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C0E0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>
            <a:extLst>
              <a:ext uri="{FF2B5EF4-FFF2-40B4-BE49-F238E27FC236}">
                <a16:creationId xmlns:a16="http://schemas.microsoft.com/office/drawing/2014/main" id="{199A93B9-0393-A046-A1E6-7A7FFBABA0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164" r="36880"/>
          <a:stretch/>
        </p:blipFill>
        <p:spPr>
          <a:xfrm>
            <a:off x="0" y="-148431"/>
            <a:ext cx="7695565" cy="700643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3F2B07A-CDC9-944D-9A39-CC31DE50C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35" y="302732"/>
            <a:ext cx="11982365" cy="5618029"/>
          </a:xfrm>
          <a:prstGeom prst="rect">
            <a:avLst/>
          </a:prstGeom>
        </p:spPr>
      </p:pic>
      <p:pic>
        <p:nvPicPr>
          <p:cNvPr id="7" name="Picture 24">
            <a:extLst>
              <a:ext uri="{FF2B5EF4-FFF2-40B4-BE49-F238E27FC236}">
                <a16:creationId xmlns:a16="http://schemas.microsoft.com/office/drawing/2014/main" id="{4C7B8042-C13F-764E-BC5C-3096671637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23" t="6174" r="34717" b="27649"/>
          <a:stretch/>
        </p:blipFill>
        <p:spPr>
          <a:xfrm>
            <a:off x="0" y="2383473"/>
            <a:ext cx="6534150" cy="4474527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C2CF5D3E-906F-AB45-8B9F-B8D9B5AF24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07AEED4-7AC2-4B61-8475-F54D5E0323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508" y="635034"/>
            <a:ext cx="10598983" cy="5285727"/>
          </a:xfrm>
          <a:prstGeom prst="rect">
            <a:avLst/>
          </a:prstGeom>
        </p:spPr>
      </p:pic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0EDB6A3A-AE39-477B-8D9F-D01209773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899" y="356315"/>
            <a:ext cx="5716589" cy="1811698"/>
          </a:xfrm>
        </p:spPr>
        <p:txBody>
          <a:bodyPr anchor="t">
            <a:noAutofit/>
          </a:bodyPr>
          <a:lstStyle/>
          <a:p>
            <a:pPr algn="l"/>
            <a:r>
              <a:rPr lang="ru-RU" sz="6600" dirty="0">
                <a:solidFill>
                  <a:schemeClr val="bg1"/>
                </a:solidFill>
                <a:latin typeface="AvantGardeGothicCTT" pitchFamily="2" charset="0"/>
              </a:rPr>
              <a:t>ИДЕЯ</a:t>
            </a:r>
          </a:p>
        </p:txBody>
      </p:sp>
    </p:spTree>
    <p:extLst>
      <p:ext uri="{BB962C8B-B14F-4D97-AF65-F5344CB8AC3E}">
        <p14:creationId xmlns:p14="http://schemas.microsoft.com/office/powerpoint/2010/main" val="1264040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C0E0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089" y="260648"/>
            <a:ext cx="11557819" cy="1811698"/>
          </a:xfrm>
        </p:spPr>
        <p:txBody>
          <a:bodyPr>
            <a:noAutofit/>
          </a:bodyPr>
          <a:lstStyle/>
          <a:p>
            <a:r>
              <a:rPr lang="ru-RU" sz="6600" dirty="0">
                <a:solidFill>
                  <a:schemeClr val="bg1"/>
                </a:solidFill>
                <a:latin typeface="AvantGardeGothicCTT" pitchFamily="2" charset="0"/>
              </a:rPr>
              <a:t>ЗОЛОТАЯ ЛИХОРАДКА ОХВАТИТ ВСЁ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8F4A399-B4C5-EC45-9EB9-F3DED3305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2A1C8585-E6F6-4130-AF0D-02ADB1A7D7A4}"/>
              </a:ext>
            </a:extLst>
          </p:cNvPr>
          <p:cNvSpPr txBox="1">
            <a:spLocks/>
          </p:cNvSpPr>
          <p:nvPr/>
        </p:nvSpPr>
        <p:spPr>
          <a:xfrm>
            <a:off x="775995" y="5918213"/>
            <a:ext cx="10566984" cy="6791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chemeClr val="bg1"/>
                </a:solidFill>
                <a:latin typeface="AvantGardeGothicCTT" pitchFamily="2" charset="0"/>
              </a:rPr>
              <a:t>Alpen Coins </a:t>
            </a:r>
            <a:r>
              <a:rPr lang="ru-RU" sz="2000" dirty="0">
                <a:solidFill>
                  <a:schemeClr val="bg1"/>
                </a:solidFill>
                <a:latin typeface="AvantGardeGothicCTT" pitchFamily="2" charset="0"/>
              </a:rPr>
              <a:t>будут спрятаны буквально повсюду: в </a:t>
            </a:r>
            <a:r>
              <a:rPr lang="ru-RU" sz="2000" dirty="0" err="1">
                <a:solidFill>
                  <a:schemeClr val="bg1"/>
                </a:solidFill>
                <a:latin typeface="AvantGardeGothicCTT" pitchFamily="2" charset="0"/>
              </a:rPr>
              <a:t>диджитал</a:t>
            </a:r>
            <a:r>
              <a:rPr lang="ru-RU" sz="2000" dirty="0">
                <a:solidFill>
                  <a:schemeClr val="bg1"/>
                </a:solidFill>
                <a:latin typeface="AvantGardeGothicCTT" pitchFamily="2" charset="0"/>
              </a:rPr>
              <a:t> и оффлайн, чтобы каждый мог поддаться золотой лихорадке и получить шанс выиграть миллион.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1F6CD70-53A0-460C-A847-59967CBDB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068" y="2159432"/>
            <a:ext cx="8010838" cy="351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672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DCFF"/>
            </a:gs>
            <a:gs pos="100000">
              <a:srgbClr val="0070C0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81444" y="2742991"/>
            <a:ext cx="7956088" cy="2389239"/>
          </a:xfrm>
        </p:spPr>
        <p:txBody>
          <a:bodyPr>
            <a:no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AvantGardeGothicCTT" pitchFamily="2" charset="0"/>
              </a:rPr>
              <a:t>АЛЬПЕН КОИНЫ ПО ВСЕМУ ИНТЕРНЕТУ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47559AC-FA18-D946-97B1-5DBDE0AB7A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0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899" y="-20945"/>
            <a:ext cx="7246620" cy="1811698"/>
          </a:xfrm>
        </p:spPr>
        <p:txBody>
          <a:bodyPr>
            <a:noAutofit/>
          </a:bodyPr>
          <a:lstStyle/>
          <a:p>
            <a:pPr algn="l"/>
            <a:r>
              <a:rPr lang="ru-RU" sz="4800" dirty="0">
                <a:solidFill>
                  <a:srgbClr val="00C0E0"/>
                </a:solidFill>
                <a:latin typeface="AvantGardeGothicCTT" pitchFamily="2" charset="0"/>
              </a:rPr>
              <a:t>АЛЬПЕН КОИНЫ ПО ВСЕМУ ИНТЕРНЕТУ!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F6BA3C1-89CA-B54D-9A78-4B8467FCAF4B}"/>
              </a:ext>
            </a:extLst>
          </p:cNvPr>
          <p:cNvSpPr txBox="1">
            <a:spLocks/>
          </p:cNvSpPr>
          <p:nvPr/>
        </p:nvSpPr>
        <p:spPr>
          <a:xfrm>
            <a:off x="342898" y="2163152"/>
            <a:ext cx="6972301" cy="221287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Некоторые монеты клада будут появляться на различных интернет-площадках в виде </a:t>
            </a:r>
            <a:r>
              <a:rPr lang="ru-RU" sz="2000" dirty="0" err="1">
                <a:solidFill>
                  <a:srgbClr val="00C0E0"/>
                </a:solidFill>
                <a:latin typeface="AvantGardeGothicCTT" pitchFamily="2" charset="0"/>
              </a:rPr>
              <a:t>коинов</a:t>
            </a:r>
            <a:endParaRPr lang="ru-RU" sz="2000" dirty="0">
              <a:solidFill>
                <a:srgbClr val="00C0E0"/>
              </a:solidFill>
              <a:latin typeface="AvantGardeGothicCTT" pitchFamily="2" charset="0"/>
            </a:endParaRPr>
          </a:p>
          <a:p>
            <a:pPr algn="l"/>
            <a:endParaRPr lang="ru-RU" sz="2000" dirty="0">
              <a:solidFill>
                <a:srgbClr val="00C0E0"/>
              </a:solidFill>
              <a:latin typeface="AvantGardeGothicCTT" pitchFamily="2" charset="0"/>
            </a:endParaRPr>
          </a:p>
          <a:p>
            <a:pPr algn="l"/>
            <a:r>
              <a:rPr lang="ru-RU" sz="2000" dirty="0" err="1">
                <a:solidFill>
                  <a:srgbClr val="00C0E0"/>
                </a:solidFill>
                <a:latin typeface="AvantGardeGothicCTT" pitchFamily="2" charset="0"/>
              </a:rPr>
              <a:t>Коины</a:t>
            </a:r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 можно «поймать» во время серфинга и увеличить свои шансы на выигрыш. </a:t>
            </a:r>
            <a:b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</a:br>
            <a:endParaRPr lang="ru-RU" sz="120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3A2D1AE-F7DE-3642-8791-9A45339894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19B7EDC-714A-493E-8D20-8ACFEC52EA53}"/>
              </a:ext>
            </a:extLst>
          </p:cNvPr>
          <p:cNvSpPr/>
          <p:nvPr/>
        </p:nvSpPr>
        <p:spPr>
          <a:xfrm>
            <a:off x="7187381" y="462116"/>
            <a:ext cx="4463845" cy="5712542"/>
          </a:xfrm>
          <a:prstGeom prst="rect">
            <a:avLst/>
          </a:prstGeom>
          <a:noFill/>
          <a:ln>
            <a:solidFill>
              <a:srgbClr val="00C0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C0E0"/>
                </a:solidFill>
              </a:rPr>
              <a:t>Пример баннера</a:t>
            </a:r>
          </a:p>
        </p:txBody>
      </p:sp>
    </p:spTree>
    <p:extLst>
      <p:ext uri="{BB962C8B-B14F-4D97-AF65-F5344CB8AC3E}">
        <p14:creationId xmlns:p14="http://schemas.microsoft.com/office/powerpoint/2010/main" val="1703875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B2B08A-D31A-2E4A-A37E-B03DAB1991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899" y="-20945"/>
            <a:ext cx="7246620" cy="1811698"/>
          </a:xfrm>
        </p:spPr>
        <p:txBody>
          <a:bodyPr>
            <a:noAutofit/>
          </a:bodyPr>
          <a:lstStyle/>
          <a:p>
            <a:pPr algn="l"/>
            <a:r>
              <a:rPr lang="ru-RU" sz="4800" dirty="0">
                <a:solidFill>
                  <a:srgbClr val="00C0E0"/>
                </a:solidFill>
                <a:latin typeface="AvantGardeGothicCTT" pitchFamily="2" charset="0"/>
              </a:rPr>
              <a:t>МЕХАНИКА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F6BA3C1-89CA-B54D-9A78-4B8467FCAF4B}"/>
              </a:ext>
            </a:extLst>
          </p:cNvPr>
          <p:cNvSpPr txBox="1">
            <a:spLocks/>
          </p:cNvSpPr>
          <p:nvPr/>
        </p:nvSpPr>
        <p:spPr>
          <a:xfrm>
            <a:off x="1511648" y="2303647"/>
            <a:ext cx="9168704" cy="25787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>
                <a:solidFill>
                  <a:srgbClr val="00C0E0"/>
                </a:solidFill>
                <a:latin typeface="AvantGardeGothicCTT" pitchFamily="2" charset="0"/>
              </a:rPr>
              <a:t>Пока пользователь просматривает новостной ресурс или заказывает еду/такси/услуги в приложении, на страничке появляется коин со стикером «Поймай меня».Когда пользователь его ловит, то он автоматически переходит на промосайт.</a:t>
            </a:r>
          </a:p>
          <a:p>
            <a:br>
              <a:rPr lang="ru-RU" sz="2000">
                <a:solidFill>
                  <a:srgbClr val="00C0E0"/>
                </a:solidFill>
                <a:latin typeface="AvantGardeGothicCTT" pitchFamily="2" charset="0"/>
              </a:rPr>
            </a:br>
            <a:br>
              <a:rPr lang="ru-RU" sz="1800">
                <a:solidFill>
                  <a:srgbClr val="00C0E0"/>
                </a:solidFill>
                <a:latin typeface="AvantGardeGothicCTT" pitchFamily="2" charset="0"/>
              </a:rPr>
            </a:br>
            <a:endParaRPr lang="ru-RU" sz="180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B274F2-7C19-7A47-BE4B-C9C891DF33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1493BE81-C3DA-4AD0-B3FA-7039FA30F5EC}"/>
              </a:ext>
            </a:extLst>
          </p:cNvPr>
          <p:cNvSpPr txBox="1">
            <a:spLocks/>
          </p:cNvSpPr>
          <p:nvPr/>
        </p:nvSpPr>
        <p:spPr>
          <a:xfrm>
            <a:off x="1292558" y="4274615"/>
            <a:ext cx="4528601" cy="1418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Если пользователь уже зарегистрирован в акции, то он получит 1 </a:t>
            </a:r>
            <a:r>
              <a:rPr lang="ru-RU" sz="2000" dirty="0" err="1">
                <a:solidFill>
                  <a:srgbClr val="00C0E0"/>
                </a:solidFill>
                <a:latin typeface="AvantGardeGothicCTT" pitchFamily="2" charset="0"/>
              </a:rPr>
              <a:t>коин</a:t>
            </a:r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, который поймал на площадке. </a:t>
            </a:r>
            <a:endParaRPr lang="ru-RU" sz="180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082AEC-CE82-44FA-B429-C0CD86F73F94}"/>
              </a:ext>
            </a:extLst>
          </p:cNvPr>
          <p:cNvSpPr/>
          <p:nvPr/>
        </p:nvSpPr>
        <p:spPr>
          <a:xfrm>
            <a:off x="6953773" y="4466348"/>
            <a:ext cx="430199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rgbClr val="00C0E0"/>
                </a:solidFill>
                <a:latin typeface="AvantGardeGothicCTT" pitchFamily="2" charset="0"/>
              </a:rPr>
              <a:t>Если пользователь не зарегистрирован, то он получит </a:t>
            </a:r>
            <a:r>
              <a:rPr lang="ru-RU" dirty="0" err="1">
                <a:solidFill>
                  <a:srgbClr val="00C0E0"/>
                </a:solidFill>
                <a:latin typeface="AvantGardeGothicCTT" pitchFamily="2" charset="0"/>
              </a:rPr>
              <a:t>коин</a:t>
            </a:r>
            <a:r>
              <a:rPr lang="ru-RU" dirty="0">
                <a:solidFill>
                  <a:srgbClr val="00C0E0"/>
                </a:solidFill>
                <a:latin typeface="AvantGardeGothicCTT" pitchFamily="2" charset="0"/>
              </a:rPr>
              <a:t> сразу после регистрации.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35D6652-1D4D-4D37-92A4-0B8BB3B09F76}"/>
              </a:ext>
            </a:extLst>
          </p:cNvPr>
          <p:cNvSpPr/>
          <p:nvPr/>
        </p:nvSpPr>
        <p:spPr>
          <a:xfrm>
            <a:off x="1511648" y="2045110"/>
            <a:ext cx="9168704" cy="1622322"/>
          </a:xfrm>
          <a:prstGeom prst="rect">
            <a:avLst/>
          </a:prstGeom>
          <a:noFill/>
          <a:ln>
            <a:solidFill>
              <a:srgbClr val="00C0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м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C3CD53C-EDC2-40F0-8037-039053FB0386}"/>
              </a:ext>
            </a:extLst>
          </p:cNvPr>
          <p:cNvSpPr/>
          <p:nvPr/>
        </p:nvSpPr>
        <p:spPr>
          <a:xfrm>
            <a:off x="1292558" y="4172936"/>
            <a:ext cx="4584352" cy="1622322"/>
          </a:xfrm>
          <a:prstGeom prst="rect">
            <a:avLst/>
          </a:prstGeom>
          <a:noFill/>
          <a:ln>
            <a:solidFill>
              <a:srgbClr val="00C0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м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4CE23EF6-9E53-4983-9A5C-229BDECF0F2D}"/>
              </a:ext>
            </a:extLst>
          </p:cNvPr>
          <p:cNvSpPr/>
          <p:nvPr/>
        </p:nvSpPr>
        <p:spPr>
          <a:xfrm>
            <a:off x="6784720" y="4172936"/>
            <a:ext cx="4584352" cy="1622322"/>
          </a:xfrm>
          <a:prstGeom prst="rect">
            <a:avLst/>
          </a:prstGeom>
          <a:noFill/>
          <a:ln>
            <a:solidFill>
              <a:srgbClr val="00C0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9" name="Прямая со стрелкой 8">
            <a:extLst>
              <a:ext uri="{FF2B5EF4-FFF2-40B4-BE49-F238E27FC236}">
                <a16:creationId xmlns:a16="http://schemas.microsoft.com/office/drawing/2014/main" id="{E89F06C0-453E-427F-B6EF-A04B5096FCFB}"/>
              </a:ext>
            </a:extLst>
          </p:cNvPr>
          <p:cNvCxnSpPr>
            <a:stCxn id="4" idx="2"/>
          </p:cNvCxnSpPr>
          <p:nvPr/>
        </p:nvCxnSpPr>
        <p:spPr>
          <a:xfrm flipH="1">
            <a:off x="3559277" y="3667432"/>
            <a:ext cx="2536723" cy="505504"/>
          </a:xfrm>
          <a:prstGeom prst="straightConnector1">
            <a:avLst/>
          </a:prstGeom>
          <a:ln>
            <a:solidFill>
              <a:srgbClr val="00C0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04FA9A56-7E99-447B-BA37-A3C703770FA2}"/>
              </a:ext>
            </a:extLst>
          </p:cNvPr>
          <p:cNvCxnSpPr>
            <a:stCxn id="4" idx="2"/>
            <a:endCxn id="13" idx="0"/>
          </p:cNvCxnSpPr>
          <p:nvPr/>
        </p:nvCxnSpPr>
        <p:spPr>
          <a:xfrm>
            <a:off x="6096000" y="3667432"/>
            <a:ext cx="2980896" cy="505504"/>
          </a:xfrm>
          <a:prstGeom prst="straightConnector1">
            <a:avLst/>
          </a:prstGeom>
          <a:ln>
            <a:solidFill>
              <a:srgbClr val="00C0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508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BF6BA3C1-89CA-B54D-9A78-4B8467FCAF4B}"/>
              </a:ext>
            </a:extLst>
          </p:cNvPr>
          <p:cNvSpPr txBox="1">
            <a:spLocks/>
          </p:cNvSpPr>
          <p:nvPr/>
        </p:nvSpPr>
        <p:spPr>
          <a:xfrm>
            <a:off x="342898" y="1734672"/>
            <a:ext cx="5753102" cy="27037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Пользователи смогут поймать Альпен </a:t>
            </a:r>
            <a:r>
              <a:rPr lang="ru-RU" sz="2000" dirty="0" err="1">
                <a:solidFill>
                  <a:srgbClr val="00C0E0"/>
                </a:solidFill>
                <a:latin typeface="AvantGardeGothicCTT" pitchFamily="2" charset="0"/>
              </a:rPr>
              <a:t>Коины</a:t>
            </a:r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 не только на площадках, но и в соцсетях. Мы запустим серию </a:t>
            </a:r>
            <a:r>
              <a:rPr lang="ru-RU" sz="2000" dirty="0" err="1">
                <a:solidFill>
                  <a:srgbClr val="00C0E0"/>
                </a:solidFill>
                <a:latin typeface="AvantGardeGothicCTT" pitchFamily="2" charset="0"/>
              </a:rPr>
              <a:t>промопостов</a:t>
            </a:r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, которые будут вести на сайт нашей промо-кампании. Пользователь сразу же получит один Альпен </a:t>
            </a:r>
            <a:r>
              <a:rPr lang="ru-RU" sz="2000" dirty="0" err="1">
                <a:solidFill>
                  <a:srgbClr val="00C0E0"/>
                </a:solidFill>
                <a:latin typeface="AvantGardeGothicCTT" pitchFamily="2" charset="0"/>
              </a:rPr>
              <a:t>Коин</a:t>
            </a:r>
            <a:r>
              <a:rPr lang="ru-RU" sz="2000" dirty="0">
                <a:solidFill>
                  <a:srgbClr val="00C0E0"/>
                </a:solidFill>
                <a:latin typeface="AvantGardeGothicCTT" pitchFamily="2" charset="0"/>
              </a:rPr>
              <a:t>. </a:t>
            </a:r>
            <a:endParaRPr lang="ru-RU" sz="1800" dirty="0">
              <a:solidFill>
                <a:srgbClr val="00C0E0"/>
              </a:solidFill>
              <a:latin typeface="AvantGardeGothicCTT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B274F2-7C19-7A47-BE4B-C9C891DF33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52354" b="-3089"/>
          <a:stretch/>
        </p:blipFill>
        <p:spPr>
          <a:xfrm>
            <a:off x="11280576" y="6525344"/>
            <a:ext cx="720080" cy="144016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2BA63062-329A-E949-97F4-27292EC38A5C}"/>
              </a:ext>
            </a:extLst>
          </p:cNvPr>
          <p:cNvSpPr txBox="1">
            <a:spLocks/>
          </p:cNvSpPr>
          <p:nvPr/>
        </p:nvSpPr>
        <p:spPr>
          <a:xfrm>
            <a:off x="342899" y="-20945"/>
            <a:ext cx="7246620" cy="181169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4800" dirty="0">
                <a:solidFill>
                  <a:srgbClr val="00C0E0"/>
                </a:solidFill>
                <a:latin typeface="AvantGardeGothicCTT" pitchFamily="2" charset="0"/>
              </a:rPr>
              <a:t>ПРОМОПОСТЫ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40763B9-71E3-407E-8DE3-12A9B49FC107}"/>
              </a:ext>
            </a:extLst>
          </p:cNvPr>
          <p:cNvSpPr/>
          <p:nvPr/>
        </p:nvSpPr>
        <p:spPr>
          <a:xfrm>
            <a:off x="7187381" y="462116"/>
            <a:ext cx="4463845" cy="5712542"/>
          </a:xfrm>
          <a:prstGeom prst="rect">
            <a:avLst/>
          </a:prstGeom>
          <a:noFill/>
          <a:ln>
            <a:solidFill>
              <a:srgbClr val="00C0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00C0E0"/>
                </a:solidFill>
              </a:rPr>
              <a:t>Пример </a:t>
            </a:r>
            <a:r>
              <a:rPr lang="ru-RU" dirty="0" err="1">
                <a:solidFill>
                  <a:srgbClr val="00C0E0"/>
                </a:solidFill>
              </a:rPr>
              <a:t>промопоста</a:t>
            </a:r>
            <a:endParaRPr lang="ru-RU" dirty="0">
              <a:solidFill>
                <a:srgbClr val="00C0E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1488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1174</TotalTime>
  <Words>321</Words>
  <Application>Microsoft Office PowerPoint</Application>
  <PresentationFormat>Широкоэкранный</PresentationFormat>
  <Paragraphs>44</Paragraphs>
  <Slides>14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AvantGardeGothicCTT</vt:lpstr>
      <vt:lpstr>Calibri</vt:lpstr>
      <vt:lpstr>Calibri Light</vt:lpstr>
      <vt:lpstr>Тема Office</vt:lpstr>
      <vt:lpstr>ALPEN GOLD  GOLD RUSH </vt:lpstr>
      <vt:lpstr>ЗАДАЧА</vt:lpstr>
      <vt:lpstr>ИНСАЙТ</vt:lpstr>
      <vt:lpstr>ИДЕЯ</vt:lpstr>
      <vt:lpstr>ЗОЛОТАЯ ЛИХОРАДКА ОХВАТИТ ВСЁ</vt:lpstr>
      <vt:lpstr>АЛЬПЕН КОИНЫ ПО ВСЕМУ ИНТЕРНЕТУ</vt:lpstr>
      <vt:lpstr>АЛЬПЕН КОИНЫ ПО ВСЕМУ ИНТЕРНЕТУ!</vt:lpstr>
      <vt:lpstr>МЕХАНИКА</vt:lpstr>
      <vt:lpstr>Презентация PowerPoint</vt:lpstr>
      <vt:lpstr>ЭКОСИСТЕМА</vt:lpstr>
      <vt:lpstr>ЗОЛОТАЯ ЛИХОРАДКА В МЕТРО</vt:lpstr>
      <vt:lpstr>ЗОЛОТАЯ ЛИХОРАДКА  В МЕТРО</vt:lpstr>
      <vt:lpstr>Презентация PowerPoint</vt:lpstr>
      <vt:lpstr>СПАСИБО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ALPEN GOLD  GOLD RUSH</dc:title>
  <dc:creator>Александр Дутов</dc:creator>
  <cp:lastModifiedBy>Anastasiya Novikova</cp:lastModifiedBy>
  <cp:revision>109</cp:revision>
  <dcterms:created xsi:type="dcterms:W3CDTF">2019-04-23T09:53:03Z</dcterms:created>
  <dcterms:modified xsi:type="dcterms:W3CDTF">2019-06-04T12:37:00Z</dcterms:modified>
</cp:coreProperties>
</file>

<file path=docProps/thumbnail.jpeg>
</file>